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89" r:id="rId2"/>
    <p:sldId id="390" r:id="rId3"/>
    <p:sldId id="394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</p:sldIdLst>
  <p:sldSz cx="12192000" cy="6858000"/>
  <p:notesSz cx="6781800" cy="99187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525FB"/>
    <a:srgbClr val="FC204A"/>
    <a:srgbClr val="FD6E02"/>
    <a:srgbClr val="FF3938"/>
    <a:srgbClr val="FFA108"/>
    <a:srgbClr val="898989"/>
    <a:srgbClr val="B2B2B2"/>
    <a:srgbClr val="777777"/>
    <a:srgbClr val="808080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6678" autoAdjust="0"/>
  </p:normalViewPr>
  <p:slideViewPr>
    <p:cSldViewPr>
      <p:cViewPr>
        <p:scale>
          <a:sx n="66" d="100"/>
          <a:sy n="66" d="100"/>
        </p:scale>
        <p:origin x="2118" y="6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98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26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7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4938" y="771525"/>
            <a:ext cx="6564312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688" y="4694238"/>
            <a:ext cx="4965700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Klicken Sie, um die Formate des Vorlagentextes zu bearbeiten</a:t>
            </a:r>
          </a:p>
          <a:p>
            <a:pPr lvl="1"/>
            <a:r>
              <a:rPr lang="en-GB" noProof="0" smtClean="0">
                <a:sym typeface="CommonBullets" pitchFamily="34" charset="2"/>
              </a:rPr>
              <a:t>	Zweite Ebene</a:t>
            </a:r>
          </a:p>
          <a:p>
            <a:pPr lvl="2"/>
            <a:r>
              <a:rPr lang="en-GB" noProof="0" smtClean="0">
                <a:sym typeface="CommonBullets" pitchFamily="34" charset="2"/>
              </a:rPr>
              <a:t>Dritte Ebene</a:t>
            </a:r>
          </a:p>
          <a:p>
            <a:pPr lvl="3"/>
            <a:r>
              <a:rPr lang="en-GB" noProof="0" smtClean="0">
                <a:sym typeface="CommonBullets" pitchFamily="34" charset="2"/>
              </a:rPr>
              <a:t>Vierte Ebene</a:t>
            </a:r>
          </a:p>
          <a:p>
            <a:pPr lvl="4"/>
            <a:r>
              <a:rPr lang="en-GB" noProof="0" smtClean="0">
                <a:sym typeface="CommonBullets" pitchFamily="34" charset="2"/>
              </a:rPr>
              <a:t>Fünfte Ebene</a:t>
            </a:r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9391650"/>
            <a:ext cx="2871788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r" defTabSz="922338">
              <a:spcBef>
                <a:spcPct val="0"/>
              </a:spcBef>
              <a:defRPr sz="1100"/>
            </a:lvl1pPr>
          </a:lstStyle>
          <a:p>
            <a:pPr>
              <a:defRPr/>
            </a:pPr>
            <a:fld id="{F0B85578-CD2D-4C8A-A339-DAC31CCFF2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637394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indent="-17145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938" y="771525"/>
            <a:ext cx="6564312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Motivation: multimodal</a:t>
            </a:r>
            <a:r>
              <a:rPr lang="en-US" baseline="0" dirty="0" smtClean="0"/>
              <a:t> probe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05096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3.5 mm</a:t>
            </a:r>
            <a:r>
              <a:rPr lang="en-US" baseline="0" dirty="0" smtClean="0"/>
              <a:t> jack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1812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199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41" descr="IMTEK_Logo_Far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320675"/>
            <a:ext cx="170376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07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31800" y="1449388"/>
            <a:ext cx="11040533" cy="1516062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20807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114675"/>
            <a:ext cx="11040533" cy="15113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5516563"/>
            <a:ext cx="12194116" cy="927100"/>
            <a:chOff x="0" y="5516563"/>
            <a:chExt cx="12194116" cy="927100"/>
          </a:xfrm>
        </p:grpSpPr>
        <p:pic>
          <p:nvPicPr>
            <p:cNvPr id="4" name="Picture 324" descr="TitelE2_3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591" y="5516563"/>
              <a:ext cx="9770525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24" descr="TitelE2_300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42"/>
            <a:stretch/>
          </p:blipFill>
          <p:spPr bwMode="auto">
            <a:xfrm>
              <a:off x="0" y="5516563"/>
              <a:ext cx="8056513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61944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CE67B-DD1D-41B9-93BB-9D99EE00E60D}" type="datetime1">
              <a:rPr lang="es-ES" smtClean="0"/>
              <a:t>27/02/2017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00EA627-73E3-4024-AAE0-2B40EC2210C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6773342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619067" y="57151"/>
            <a:ext cx="2853267" cy="62515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5034" y="57151"/>
            <a:ext cx="8360833" cy="625157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DB391-7429-4C8E-826E-27A3CFA0E78A}" type="datetime1">
              <a:rPr lang="es-ES" smtClean="0"/>
              <a:t>27/02/2017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F774458F-C30F-4F30-9FE2-F21E426E4AB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290944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4588289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9E048-7850-42FE-8377-BB643887D280}" type="datetime1">
              <a:rPr lang="es-ES" smtClean="0"/>
              <a:t>27/02/2017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F7F82D7-1BAD-47E5-AED3-FFAE490D3124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6909237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033" y="1341439"/>
            <a:ext cx="5607051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65285" y="1341439"/>
            <a:ext cx="5607049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D10E7-1714-4F7D-9F30-AE6DE53CC0B8}" type="datetime1">
              <a:rPr lang="es-ES" smtClean="0"/>
              <a:t>27/02/2017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BE1413AC-A703-4EA2-A253-A48EFB182FBF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8017672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F5254-DFAD-43A6-9E84-2B7C565855CF}" type="datetime1">
              <a:rPr lang="es-ES" smtClean="0"/>
              <a:t>27/02/2017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9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46CA3992-9A96-4A17-B2CB-4D9241767F07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1288924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9A210-2C75-43A4-B8D4-82515F097CDF}" type="datetime1">
              <a:rPr lang="es-ES" smtClean="0"/>
              <a:t>27/02/2017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5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92F9624-531C-49E1-9784-739D6560672E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5319033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CBDA7-33AE-4F22-89FA-0969CD2A99AE}" type="datetime1">
              <a:rPr lang="es-ES" smtClean="0"/>
              <a:t>27/02/2017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4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769BDA21-CBCE-465C-A06C-310527CCB001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0069949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E2B17-0F47-4CD6-AEA3-78314A1A9E9F}" type="datetime1">
              <a:rPr lang="es-ES" smtClean="0"/>
              <a:t>27/02/2017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5B9181A9-0529-4E2C-92F6-208963EDC95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0140011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43145-720F-4A85-881D-742B1AE0E528}" type="datetime1">
              <a:rPr lang="es-ES" smtClean="0"/>
              <a:t>27/02/2017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260BCE13-41D5-454A-934E-A92AAD6AEA2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4327919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11151" y="57150"/>
            <a:ext cx="9647767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4" tIns="0" rIns="94764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Titel of the presentation, two lines possible if necessary</a:t>
            </a:r>
          </a:p>
        </p:txBody>
      </p:sp>
      <p:sp>
        <p:nvSpPr>
          <p:cNvPr id="1027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4" y="1341439"/>
            <a:ext cx="114173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92" tIns="42547" rIns="95992" bIns="425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First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0"/>
            <a:r>
              <a:rPr lang="en-GB" altLang="en-US" dirty="0" smtClean="0"/>
              <a:t>First level 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1"/>
            <a:r>
              <a:rPr lang="en-GB" altLang="en-US" dirty="0" smtClean="0"/>
              <a:t>Second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3"/>
            <a:r>
              <a:rPr lang="en-GB" altLang="en-US" dirty="0" smtClean="0"/>
              <a:t>Don’t use a fourth level!</a:t>
            </a:r>
          </a:p>
          <a:p>
            <a:pPr lvl="1"/>
            <a:r>
              <a:rPr lang="en-GB" altLang="en-US" dirty="0" smtClean="0"/>
              <a:t>Second level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9685" y="6343651"/>
            <a:ext cx="1153583" cy="4238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4CB859A0-95DF-4379-9794-FF7D71CF52DE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04485" y="6443663"/>
            <a:ext cx="7740649" cy="2349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Geneva" charset="-128"/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1030" name="Line 125"/>
          <p:cNvSpPr>
            <a:spLocks noChangeShapeType="1"/>
          </p:cNvSpPr>
          <p:nvPr/>
        </p:nvSpPr>
        <p:spPr bwMode="auto">
          <a:xfrm>
            <a:off x="0" y="1196975"/>
            <a:ext cx="12192000" cy="0"/>
          </a:xfrm>
          <a:prstGeom prst="line">
            <a:avLst/>
          </a:prstGeom>
          <a:noFill/>
          <a:ln w="28575">
            <a:solidFill>
              <a:srgbClr val="C0C0C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dirty="0"/>
          </a:p>
        </p:txBody>
      </p:sp>
      <p:pic>
        <p:nvPicPr>
          <p:cNvPr id="1031" name="Picture 14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335" y="5733257"/>
            <a:ext cx="658284" cy="108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1875" name="Rectangle 1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35634" y="6435725"/>
            <a:ext cx="1631951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A9A73C2F-94D6-49B3-963E-8085FE132E8A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  <p:pic>
        <p:nvPicPr>
          <p:cNvPr id="1033" name="Picture 148" descr="IMTEK_Logo_Farb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994" y="257820"/>
            <a:ext cx="1369483" cy="57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 advTm="20000"/>
  <p:timing>
    <p:tnLst>
      <p:par>
        <p:cTn id="1" dur="indefinite" restart="never" nodeType="tmRoot"/>
      </p:par>
    </p:tnLst>
  </p:timing>
  <p:hf hdr="0"/>
  <p:txStyles>
    <p:titleStyle>
      <a:lvl1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171450" indent="-171450" algn="l" defTabSz="852488" rtl="0" eaLnBrk="0" fontAlgn="base" hangingPunct="0">
        <a:spcBef>
          <a:spcPct val="150000"/>
        </a:spcBef>
        <a:spcAft>
          <a:spcPct val="20000"/>
        </a:spcAft>
        <a:buClr>
          <a:srgbClr val="0000CC"/>
        </a:buClr>
        <a:buSzPct val="85000"/>
        <a:buFont typeface="Wingdings" panose="05000000000000000000" pitchFamily="2" charset="2"/>
        <a:buBlip>
          <a:blip r:embed="rId15"/>
        </a:buBlip>
        <a:tabLst>
          <a:tab pos="171450" algn="l"/>
        </a:tabLst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22288" indent="-336550" algn="l" defTabSz="852488" rtl="0" eaLnBrk="0" fontAlgn="base" hangingPunct="0">
        <a:spcBef>
          <a:spcPct val="50000"/>
        </a:spcBef>
        <a:spcAft>
          <a:spcPct val="0"/>
        </a:spcAft>
        <a:buClr>
          <a:srgbClr val="CCCCCC"/>
        </a:buClr>
        <a:buSzPct val="120000"/>
        <a:buFont typeface="Wingdings" panose="05000000000000000000" pitchFamily="2" charset="2"/>
        <a:buChar char="§"/>
        <a:tabLst>
          <a:tab pos="171450" algn="l"/>
        </a:tabLst>
        <a:defRPr sz="2000">
          <a:solidFill>
            <a:schemeClr val="tx1"/>
          </a:solidFill>
          <a:latin typeface="+mn-lt"/>
        </a:defRPr>
      </a:lvl2pPr>
      <a:lvl3pPr marL="769938" indent="-246063" algn="l" defTabSz="852488" rtl="0" eaLnBrk="0" fontAlgn="base" hangingPunct="0">
        <a:spcBef>
          <a:spcPct val="20000"/>
        </a:spcBef>
        <a:spcAft>
          <a:spcPct val="0"/>
        </a:spcAft>
        <a:buClr>
          <a:srgbClr val="CCCCCC"/>
        </a:buClr>
        <a:buSzPct val="90000"/>
        <a:buFont typeface="Wingdings" panose="05000000000000000000" pitchFamily="2" charset="2"/>
        <a:buChar char="Ø"/>
        <a:tabLst>
          <a:tab pos="171450" algn="l"/>
        </a:tabLst>
        <a:defRPr>
          <a:solidFill>
            <a:schemeClr val="tx1"/>
          </a:solidFill>
          <a:latin typeface="+mn-lt"/>
        </a:defRPr>
      </a:lvl3pPr>
      <a:lvl4pPr marL="935038" indent="436563" algn="l" defTabSz="852488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4pPr>
      <a:lvl5pPr marL="1104900" indent="723900" algn="l" defTabSz="852488" rtl="0" eaLnBrk="0" fontAlgn="base" hangingPunct="0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5pPr>
      <a:lvl6pPr marL="15621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6pPr>
      <a:lvl7pPr marL="20193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7pPr>
      <a:lvl8pPr marL="24765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8pPr>
      <a:lvl9pPr marL="29337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9288" y="878855"/>
            <a:ext cx="8280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Compact OCT scanner for a bimodal</a:t>
            </a:r>
            <a:br>
              <a:rPr lang="en-US" altLang="en-US" dirty="0" smtClean="0"/>
            </a:br>
            <a:r>
              <a:rPr lang="en-US" altLang="en-US" dirty="0" smtClean="0"/>
              <a:t>endoscopic probe</a:t>
            </a:r>
            <a:endParaRPr lang="en-US" altLang="en-US" sz="1800" b="0" dirty="0">
              <a:solidFill>
                <a:srgbClr val="898989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288" y="6308725"/>
            <a:ext cx="8280400" cy="4254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rgbClr val="898989"/>
                </a:solidFill>
              </a:rPr>
              <a:t>Sergio Vilches</a:t>
            </a:r>
            <a:br>
              <a:rPr lang="en-US" altLang="en-US" sz="1800" dirty="0">
                <a:solidFill>
                  <a:srgbClr val="898989"/>
                </a:solidFill>
              </a:rPr>
            </a:br>
            <a:endParaRPr lang="en-US" altLang="en-US" sz="1800" dirty="0">
              <a:solidFill>
                <a:srgbClr val="89898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15578"/>
            <a:ext cx="5400600" cy="33571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optics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65" y="2370313"/>
            <a:ext cx="4767536" cy="3293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252141"/>
            <a:ext cx="4797102" cy="32213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29" y="1413959"/>
            <a:ext cx="5040558" cy="6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13275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984" y="3554760"/>
            <a:ext cx="4302818" cy="29897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3212086"/>
            <a:ext cx="6217980" cy="1191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628800"/>
            <a:ext cx="5047269" cy="12210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optics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5701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ZEMAX simulation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3" y="1988840"/>
            <a:ext cx="5616626" cy="2668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966" y="1510229"/>
            <a:ext cx="583903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2500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Single modality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661014"/>
            <a:ext cx="9321101" cy="42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348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Electrical contacts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1" y="1909705"/>
            <a:ext cx="5354815" cy="36181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21" y="1572070"/>
            <a:ext cx="5411793" cy="43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1911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3D printed housing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"/>
          <a:stretch/>
        </p:blipFill>
        <p:spPr>
          <a:xfrm>
            <a:off x="1548174" y="1412776"/>
            <a:ext cx="8834667" cy="30734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465259"/>
            <a:ext cx="6999666" cy="16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86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1" y="1772816"/>
            <a:ext cx="6720953" cy="378019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259" y="2472856"/>
            <a:ext cx="4790544" cy="238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479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1740410"/>
            <a:ext cx="5826269" cy="386136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700808"/>
            <a:ext cx="6290104" cy="40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075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33" y="1341439"/>
            <a:ext cx="8184001" cy="27007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037" y="3979682"/>
            <a:ext cx="3787544" cy="26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432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3927861"/>
            <a:ext cx="3791744" cy="21760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615934"/>
            <a:ext cx="4749236" cy="2623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61" y="1284926"/>
            <a:ext cx="5059224" cy="24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0959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Motivation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b="0" dirty="0" smtClean="0">
                <a:solidFill>
                  <a:schemeClr val="bg1">
                    <a:lumMod val="50000"/>
                  </a:schemeClr>
                </a:solidFill>
              </a:rPr>
              <a:t>Bimodal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Endoscope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631185"/>
            <a:ext cx="5328592" cy="4179830"/>
          </a:xfrm>
          <a:prstGeom prst="rect">
            <a:avLst/>
          </a:prstGeom>
        </p:spPr>
      </p:pic>
      <p:pic>
        <p:nvPicPr>
          <p:cNvPr id="1026" name="Picture 2" descr="http://media.gettyimages.com/videos/vascular-abnormality-endoscopic-view-of-a-vascular-abnormality-in-the-video-id157397074?s=640x64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t="5747" r="8960" b="4655"/>
          <a:stretch/>
        </p:blipFill>
        <p:spPr bwMode="auto">
          <a:xfrm>
            <a:off x="7871609" y="1497956"/>
            <a:ext cx="2880000" cy="199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09" y="3897860"/>
            <a:ext cx="2880000" cy="19794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7508332" y="1511345"/>
            <a:ext cx="77955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Arteriovenous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Malformation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Fujii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T. 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Kuwano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H. 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9481906" y="3045970"/>
            <a:ext cx="48955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Transversal OCT image of the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macula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J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A. Flatter and J. Carroll, </a:t>
            </a:r>
          </a:p>
        </p:txBody>
      </p:sp>
    </p:spTree>
    <p:extLst>
      <p:ext uri="{BB962C8B-B14F-4D97-AF65-F5344CB8AC3E}">
        <p14:creationId xmlns:p14="http://schemas.microsoft.com/office/powerpoint/2010/main" val="358654258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58630089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Swept-Source OCT: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Theory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"/>
          <a:stretch/>
        </p:blipFill>
        <p:spPr>
          <a:xfrm>
            <a:off x="510213" y="1219801"/>
            <a:ext cx="10729192" cy="52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0011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Swept-Source OCT: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Fiber Scanner 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2" y="1898149"/>
            <a:ext cx="7074511" cy="37379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8124955" y="2259341"/>
            <a:ext cx="3442630" cy="1323439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Optical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requirements: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aseline="0" dirty="0" smtClean="0">
                <a:latin typeface="Arial" charset="0"/>
              </a:rPr>
              <a:t>Low</a:t>
            </a:r>
            <a:r>
              <a:rPr lang="en-US" sz="2000" dirty="0" smtClean="0">
                <a:latin typeface="Arial" charset="0"/>
              </a:rPr>
              <a:t> NA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Long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working distance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124954" y="3850774"/>
            <a:ext cx="3442631" cy="1785104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 smtClean="0">
                <a:latin typeface="Arial" charset="0"/>
              </a:rPr>
              <a:t>Mechanical requirements: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Scanning mechanism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err="1" smtClean="0">
                <a:latin typeface="Arial" charset="0"/>
              </a:rPr>
              <a:t>Telecentric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Slow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scanning speed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610856"/>
      </p:ext>
    </p:extLst>
  </p:cSld>
  <p:clrMapOvr>
    <a:masterClrMapping/>
  </p:clrMapOvr>
  <p:transition advTm="2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" y="2243340"/>
            <a:ext cx="11417300" cy="316348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43762120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plane scanner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21" y="2523583"/>
            <a:ext cx="7930912" cy="260299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92" y="2523583"/>
            <a:ext cx="8116841" cy="2602997"/>
          </a:xfrm>
        </p:spPr>
      </p:pic>
    </p:spTree>
    <p:extLst>
      <p:ext uri="{BB962C8B-B14F-4D97-AF65-F5344CB8AC3E}">
        <p14:creationId xmlns:p14="http://schemas.microsoft.com/office/powerpoint/2010/main" val="2113596003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132856"/>
            <a:ext cx="5123092" cy="33843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" y="1770560"/>
            <a:ext cx="6607586" cy="46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6320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Resonance frequency estimation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491" y="1497157"/>
            <a:ext cx="4786461" cy="186893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3736219"/>
            <a:ext cx="4320480" cy="2371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810" y="2310861"/>
            <a:ext cx="5099775" cy="336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554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Geometrical optics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27/02/2017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217" y="1757010"/>
            <a:ext cx="7952906" cy="1717019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26" y="4253378"/>
            <a:ext cx="6518165" cy="1484425"/>
          </a:xfrm>
        </p:spPr>
      </p:pic>
    </p:spTree>
    <p:extLst>
      <p:ext uri="{BB962C8B-B14F-4D97-AF65-F5344CB8AC3E}">
        <p14:creationId xmlns:p14="http://schemas.microsoft.com/office/powerpoint/2010/main" val="69575635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TEK-Powerpoint Template (2010)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C00000"/>
      </a:accent2>
      <a:accent3>
        <a:srgbClr val="2D2DB9"/>
      </a:accent3>
      <a:accent4>
        <a:srgbClr val="FFC000"/>
      </a:accent4>
      <a:accent5>
        <a:srgbClr val="7F7F7F"/>
      </a:accent5>
      <a:accent6>
        <a:srgbClr val="3F3F3F"/>
      </a:accent6>
      <a:hlink>
        <a:srgbClr val="3333CC"/>
      </a:hlink>
      <a:folHlink>
        <a:srgbClr val="B2B2B2"/>
      </a:folHlink>
    </a:clrScheme>
    <a:fontScheme name="IMTEK - Powerpoint Template - 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MTEK - Powerpoint Template - 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TEK - Powerpoint Template - 20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IMTEK-Powerpoint Template (2010)</Template>
  <TotalTime>4580</TotalTime>
  <Words>196</Words>
  <Application>Microsoft Office PowerPoint</Application>
  <PresentationFormat>Widescreen</PresentationFormat>
  <Paragraphs>88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Unicode MS</vt:lpstr>
      <vt:lpstr>Arial</vt:lpstr>
      <vt:lpstr>CommonBullets</vt:lpstr>
      <vt:lpstr>Geneva</vt:lpstr>
      <vt:lpstr>Wingdings</vt:lpstr>
      <vt:lpstr>IMTEK-Powerpoint Template (2010)</vt:lpstr>
      <vt:lpstr>Compact OCT scanner for a bimodal endoscopic probe</vt:lpstr>
      <vt:lpstr>Motivation  Bimodal Endoscope</vt:lpstr>
      <vt:lpstr>Swept-Source OCT: Theory</vt:lpstr>
      <vt:lpstr>Swept-Source OCT: Fiber Scanner Implementation</vt:lpstr>
      <vt:lpstr>Fiber scanner Overview</vt:lpstr>
      <vt:lpstr>Fiber scanner Fourier plane scanner</vt:lpstr>
      <vt:lpstr>Fiber scanner Piezoelectric actuation + Mechanical amplification</vt:lpstr>
      <vt:lpstr>Fiber scanner Resonance frequency estimation</vt:lpstr>
      <vt:lpstr>Optical performance Geometrical optics</vt:lpstr>
      <vt:lpstr>Optical performance Fourier optics</vt:lpstr>
      <vt:lpstr>Optical performance Fourier optics</vt:lpstr>
      <vt:lpstr>Optical performance ZEMAX simulation</vt:lpstr>
      <vt:lpstr>Implementation Single modality probe</vt:lpstr>
      <vt:lpstr>Implementation Electrical contacts</vt:lpstr>
      <vt:lpstr>Implementation 3D printed housing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 Freiburg, IMTEK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IMTEK powerpoint template 2010:</dc:title>
  <dc:creator>kg300</dc:creator>
  <cp:lastModifiedBy>Sergio</cp:lastModifiedBy>
  <cp:revision>167</cp:revision>
  <cp:lastPrinted>2000-04-26T18:20:46Z</cp:lastPrinted>
  <dcterms:created xsi:type="dcterms:W3CDTF">2011-03-01T14:49:25Z</dcterms:created>
  <dcterms:modified xsi:type="dcterms:W3CDTF">2017-02-27T17:08:45Z</dcterms:modified>
</cp:coreProperties>
</file>